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639" r:id="rId3"/>
    <p:sldId id="378" r:id="rId4"/>
    <p:sldId id="264" r:id="rId5"/>
    <p:sldId id="667" r:id="rId6"/>
    <p:sldId id="656" r:id="rId7"/>
    <p:sldId id="668" r:id="rId8"/>
    <p:sldId id="669" r:id="rId9"/>
    <p:sldId id="671" r:id="rId10"/>
    <p:sldId id="670" r:id="rId11"/>
    <p:sldId id="672" r:id="rId12"/>
    <p:sldId id="673" r:id="rId13"/>
    <p:sldId id="587" r:id="rId14"/>
    <p:sldId id="665" r:id="rId15"/>
    <p:sldId id="666" r:id="rId16"/>
    <p:sldId id="674" r:id="rId17"/>
    <p:sldId id="659" r:id="rId18"/>
    <p:sldId id="675" r:id="rId19"/>
    <p:sldId id="676" r:id="rId20"/>
    <p:sldId id="677" r:id="rId21"/>
    <p:sldId id="678" r:id="rId22"/>
    <p:sldId id="614" r:id="rId23"/>
    <p:sldId id="683" r:id="rId24"/>
    <p:sldId id="680" r:id="rId25"/>
    <p:sldId id="657" r:id="rId26"/>
    <p:sldId id="566" r:id="rId27"/>
    <p:sldId id="640" r:id="rId28"/>
    <p:sldId id="681" r:id="rId29"/>
    <p:sldId id="682" r:id="rId30"/>
    <p:sldId id="641" r:id="rId31"/>
    <p:sldId id="643" r:id="rId32"/>
    <p:sldId id="642" r:id="rId33"/>
    <p:sldId id="645" r:id="rId34"/>
    <p:sldId id="613" r:id="rId35"/>
    <p:sldId id="646" r:id="rId36"/>
    <p:sldId id="684" r:id="rId37"/>
    <p:sldId id="648" r:id="rId38"/>
    <p:sldId id="685" r:id="rId39"/>
    <p:sldId id="686" r:id="rId40"/>
    <p:sldId id="687" r:id="rId41"/>
    <p:sldId id="688" r:id="rId42"/>
    <p:sldId id="689" r:id="rId43"/>
    <p:sldId id="690" r:id="rId44"/>
    <p:sldId id="647" r:id="rId45"/>
    <p:sldId id="691" r:id="rId46"/>
    <p:sldId id="692" r:id="rId47"/>
    <p:sldId id="693" r:id="rId48"/>
    <p:sldId id="694" r:id="rId49"/>
    <p:sldId id="695" r:id="rId50"/>
    <p:sldId id="696" r:id="rId51"/>
    <p:sldId id="649" r:id="rId52"/>
    <p:sldId id="615" r:id="rId53"/>
    <p:sldId id="697" r:id="rId54"/>
    <p:sldId id="619" r:id="rId55"/>
    <p:sldId id="655" r:id="rId56"/>
    <p:sldId id="664" r:id="rId57"/>
    <p:sldId id="698" r:id="rId58"/>
    <p:sldId id="261" r:id="rId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87" d="100"/>
          <a:sy n="87" d="100"/>
        </p:scale>
        <p:origin x="374" y="4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74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50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1099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391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4927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0736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4420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4638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7648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7704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3920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5599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134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881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3825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7099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81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325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218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5724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360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151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2388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7284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8899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3971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3563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751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13612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4946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5723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30823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91745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4041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4495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0943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2517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09035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47971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8916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40661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2383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28190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6807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6429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82080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0249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34447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23175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4176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091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9520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40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207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40.xml"/><Relationship Id="rId16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../media/image65.emf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7169B3-CC1D-4D98-AF13-329B52FC0E6A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2890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1.13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Полный цикл решения задач машинного обучения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A8CDBD89-4E15-4E3D-A460-1941DCD68D2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 (ранее)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71464" y="15464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714385" y="2972818"/>
            <a:ext cx="4453623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4028" y="2163197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Категориальные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</a:p>
            </p:txBody>
          </p:sp>
        </mc:Choice>
        <mc:Fallback xmlns="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28" y="2163197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2305" b="-3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109268" y="3614045"/>
            <a:ext cx="5557057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Регрессия и классификация для предсказания пропущенных значений?</a:t>
            </a:r>
          </a:p>
        </p:txBody>
      </p:sp>
    </p:spTree>
    <p:extLst>
      <p:ext uri="{BB962C8B-B14F-4D97-AF65-F5344CB8AC3E}">
        <p14:creationId xmlns:p14="http://schemas.microsoft.com/office/powerpoint/2010/main" val="5254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3" grpId="0"/>
      <p:bldP spid="24" grpId="0"/>
      <p:bldP spid="2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2071936" y="10254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839416" y="162880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тестовых данных тоже надо будет как-то вставлять пропуски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820563" y="2771501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«Обучаемые» преобразования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11424" y="37890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11424" y="422108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83432" y="5373216"/>
            <a:ext cx="950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15480" y="4653136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num_imputer.fit_transform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15480" y="501317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631504" y="6093296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559496" y="5733256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cat_imputer.fit_transform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" grpId="0"/>
      <p:bldP spid="3" grpId="0"/>
      <p:bldP spid="4" grpId="0"/>
      <p:bldP spid="5" grpId="0"/>
      <p:bldP spid="6" grpId="0"/>
      <p:bldP spid="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1701890" y="2126376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5158274" y="2054368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983432" y="1484784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1199456" y="2708920"/>
            <a:ext cx="2664296" cy="7822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381" y="2627027"/>
            <a:ext cx="4349674" cy="86409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407368" y="3717032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1140408" y="4324510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552" y="4869160"/>
            <a:ext cx="5897954" cy="1383642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13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C72B0-5D1A-4D7C-BC3D-CB44DACE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700388"/>
            <a:ext cx="5826864" cy="51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ED2B12-DE44-4CFA-A56A-976F40F62B7A}"/>
              </a:ext>
            </a:extLst>
          </p:cNvPr>
          <p:cNvSpPr/>
          <p:nvPr/>
        </p:nvSpPr>
        <p:spPr>
          <a:xfrm>
            <a:off x="263352" y="249289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seaborn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sns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4A4153-E1F6-408A-A2BB-52E10C56A63E}"/>
              </a:ext>
            </a:extLst>
          </p:cNvPr>
          <p:cNvSpPr/>
          <p:nvPr/>
        </p:nvSpPr>
        <p:spPr>
          <a:xfrm>
            <a:off x="263352" y="2996952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sns.pairplot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hue=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'target_names'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FA567FE-1463-4023-B3E6-A31DB4D08E2C}"/>
              </a:ext>
            </a:extLst>
          </p:cNvPr>
          <p:cNvSpPr txBox="1">
            <a:spLocks/>
          </p:cNvSpPr>
          <p:nvPr/>
        </p:nvSpPr>
        <p:spPr>
          <a:xfrm>
            <a:off x="263352" y="1556792"/>
            <a:ext cx="6426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Стоим Графики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/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15680" y="6381328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1775520" y="2132856"/>
            <a:ext cx="6959385" cy="432048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495600" y="16288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quartet</a:t>
            </a:r>
          </a:p>
        </p:txBody>
      </p:sp>
    </p:spTree>
    <p:extLst>
      <p:ext uri="{BB962C8B-B14F-4D97-AF65-F5344CB8AC3E}">
        <p14:creationId xmlns:p14="http://schemas.microsoft.com/office/powerpoint/2010/main" val="55426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88840"/>
            <a:ext cx="932720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03512" y="616530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</p:spTree>
    <p:extLst>
      <p:ext uri="{BB962C8B-B14F-4D97-AF65-F5344CB8AC3E}">
        <p14:creationId xmlns:p14="http://schemas.microsoft.com/office/powerpoint/2010/main" val="7619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215680" y="15567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964353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36846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49619E-D2EE-4455-989B-81F07773B5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4112" y="1484784"/>
            <a:ext cx="4988560" cy="263567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B3223C-A144-42AF-B0F5-70541CC0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1345" y="4118446"/>
            <a:ext cx="4988560" cy="2635679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F472D4B-A796-4DDF-853C-1E7B88BF7CC6}"/>
              </a:ext>
            </a:extLst>
          </p:cNvPr>
          <p:cNvSpPr/>
          <p:nvPr/>
        </p:nvSpPr>
        <p:spPr>
          <a:xfrm>
            <a:off x="695400" y="908720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Линейные Модели</a:t>
            </a:r>
            <a:endParaRPr lang="en-US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/>
              <p:nvPr/>
            </p:nvSpPr>
            <p:spPr>
              <a:xfrm>
                <a:off x="563515" y="164870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15" y="1648700"/>
                <a:ext cx="34400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/>
              <p:nvPr/>
            </p:nvSpPr>
            <p:spPr>
              <a:xfrm>
                <a:off x="342280" y="2602823"/>
                <a:ext cx="51980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𝐵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0" y="2602823"/>
                <a:ext cx="5198026" cy="584775"/>
              </a:xfrm>
              <a:prstGeom prst="rect">
                <a:avLst/>
              </a:prstGeom>
              <a:blipFill>
                <a:blip r:embed="rId7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/>
              <p:nvPr/>
            </p:nvSpPr>
            <p:spPr>
              <a:xfrm>
                <a:off x="342280" y="3472115"/>
                <a:ext cx="6403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32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0" y="3472115"/>
                <a:ext cx="6403741" cy="584775"/>
              </a:xfrm>
              <a:prstGeom prst="rect">
                <a:avLst/>
              </a:prstGeom>
              <a:blipFill>
                <a:blip r:embed="rId8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/>
              <p:nvPr/>
            </p:nvSpPr>
            <p:spPr>
              <a:xfrm>
                <a:off x="650441" y="4366926"/>
                <a:ext cx="4123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4366926"/>
                <a:ext cx="41230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/>
              <p:nvPr/>
            </p:nvSpPr>
            <p:spPr>
              <a:xfrm>
                <a:off x="1559496" y="5229200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229200"/>
                <a:ext cx="3198051" cy="12661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63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F8ABCE-B15E-42AD-A401-6CF9EDB1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Метрические Модели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89028" y="2021920"/>
            <a:ext cx="6711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найдите самый популярный класс / среднее значение  среди k ближайших точек.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0E0A4A-1EDB-466C-90C1-3BBB2067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3861048"/>
            <a:ext cx="3439864" cy="276167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1A722A-1C90-4E77-81A2-7C0A1627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54" y="1700808"/>
            <a:ext cx="4118815" cy="22595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5C8F73C-BA61-4245-AEBA-F573745F7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154" y="4218659"/>
            <a:ext cx="4118815" cy="2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F8ABCE-B15E-42AD-A401-6CF9EDB1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Вероятностные Модели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BDA37-B439-4514-8099-7B578923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6877" y="1628800"/>
            <a:ext cx="4224984" cy="223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/>
              <p:nvPr/>
            </p:nvSpPr>
            <p:spPr>
              <a:xfrm>
                <a:off x="767408" y="1628800"/>
                <a:ext cx="5940152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628800"/>
                <a:ext cx="5940152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/>
              <p:nvPr/>
            </p:nvSpPr>
            <p:spPr>
              <a:xfrm>
                <a:off x="767408" y="2708920"/>
                <a:ext cx="551688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708920"/>
                <a:ext cx="5516880" cy="1222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4697760"/>
            <a:ext cx="4088694" cy="21602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4643434"/>
            <a:ext cx="4191517" cy="2214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911424" y="3717032"/>
                <a:ext cx="9937104" cy="990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717032"/>
                <a:ext cx="9937104" cy="990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71D289E-FEFD-46F0-B4C8-5373184F437F}"/>
              </a:ext>
            </a:extLst>
          </p:cNvPr>
          <p:cNvSpPr txBox="1">
            <a:spLocks/>
          </p:cNvSpPr>
          <p:nvPr/>
        </p:nvSpPr>
        <p:spPr>
          <a:xfrm>
            <a:off x="2063552" y="85902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«Машинном Обучении»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0" y="278092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263352" y="3284984"/>
            <a:ext cx="120842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недостающие данные, дисперсия, корреляция, статистика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Жадный поиск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Генетический алгоритм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кодирование, критерий отбора,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деревьях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0684" y="134076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911424" y="1916832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911424" y="2348880"/>
            <a:ext cx="4833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F8ABCE-B15E-42AD-A401-6CF9EDB1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/>
              <p:nvPr/>
            </p:nvSpPr>
            <p:spPr>
              <a:xfrm>
                <a:off x="650441" y="1892072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1892072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/>
              <p:nvPr/>
            </p:nvSpPr>
            <p:spPr>
              <a:xfrm>
                <a:off x="432121" y="2548974"/>
                <a:ext cx="3720256" cy="58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1" y="2548974"/>
                <a:ext cx="3720256" cy="585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/>
              <p:nvPr/>
            </p:nvSpPr>
            <p:spPr>
              <a:xfrm>
                <a:off x="1054836" y="3170245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36" y="3170245"/>
                <a:ext cx="2266326" cy="585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/>
              <p:nvPr/>
            </p:nvSpPr>
            <p:spPr>
              <a:xfrm>
                <a:off x="432121" y="4569545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1" y="4569545"/>
                <a:ext cx="4349524" cy="584775"/>
              </a:xfrm>
              <a:prstGeom prst="rect">
                <a:avLst/>
              </a:prstGeom>
              <a:blipFill>
                <a:blip r:embed="rId7"/>
                <a:stretch>
                  <a:fillRect t="-12500" r="-2665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/>
              <p:nvPr/>
            </p:nvSpPr>
            <p:spPr>
              <a:xfrm>
                <a:off x="1110975" y="3958085"/>
                <a:ext cx="2154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75" y="3958085"/>
                <a:ext cx="215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1F66E5-96B6-40E2-83B1-6111602149C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0757" y="1802858"/>
            <a:ext cx="4218726" cy="223286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D018B3-F906-4341-B46E-43B549B0345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1177" y="4313160"/>
            <a:ext cx="4248516" cy="22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DAF8ABCE-B15E-42AD-A401-6CF9EDB1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и Ансамбли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C8A4D8-0615-4746-A56A-3AA59E63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043" y="1591143"/>
            <a:ext cx="3820195" cy="206096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C69A2D0-CB0A-42AE-9E05-D7234C368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94" y="3977361"/>
            <a:ext cx="3900666" cy="206472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E31864C-9A60-41FA-80B4-3A8D304D8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358" y="3977361"/>
            <a:ext cx="3906480" cy="206893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1AA54C0-D954-4BDE-8189-A975B649C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641" y="3977361"/>
            <a:ext cx="3906480" cy="206753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00" y="1844824"/>
            <a:ext cx="7034872" cy="16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C744A99-28BC-4F3E-B982-F2E707B61A4E}"/>
              </a:ext>
            </a:extLst>
          </p:cNvPr>
          <p:cNvSpPr/>
          <p:nvPr/>
        </p:nvSpPr>
        <p:spPr>
          <a:xfrm>
            <a:off x="598671" y="908720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7949D2C-21B5-45B4-B5B9-6DBC51FB374A}"/>
              </a:ext>
            </a:extLst>
          </p:cNvPr>
          <p:cNvSpPr/>
          <p:nvPr/>
        </p:nvSpPr>
        <p:spPr>
          <a:xfrm>
            <a:off x="7439431" y="1414109"/>
            <a:ext cx="4299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C7A813E-8993-422A-8322-6C70F2C2E3C4}"/>
              </a:ext>
            </a:extLst>
          </p:cNvPr>
          <p:cNvSpPr/>
          <p:nvPr/>
        </p:nvSpPr>
        <p:spPr>
          <a:xfrm>
            <a:off x="191303" y="1630133"/>
            <a:ext cx="7344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9AC13F9-5EBC-4469-8DCE-1F313A285AF8}"/>
              </a:ext>
            </a:extLst>
          </p:cNvPr>
          <p:cNvSpPr/>
          <p:nvPr/>
        </p:nvSpPr>
        <p:spPr>
          <a:xfrm>
            <a:off x="593200" y="2802377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87022B9-8800-4853-B27C-725E9A17E778}"/>
              </a:ext>
            </a:extLst>
          </p:cNvPr>
          <p:cNvSpPr/>
          <p:nvPr/>
        </p:nvSpPr>
        <p:spPr>
          <a:xfrm>
            <a:off x="22607" y="3502341"/>
            <a:ext cx="732013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9269C4D-04DE-4B33-B867-8565703862A4}"/>
              </a:ext>
            </a:extLst>
          </p:cNvPr>
          <p:cNvSpPr/>
          <p:nvPr/>
        </p:nvSpPr>
        <p:spPr>
          <a:xfrm>
            <a:off x="7943487" y="3358325"/>
            <a:ext cx="39604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Ансамблевые Методы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 (радиальное ядро)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87BAEFC-11B2-41D9-9387-FEC37A47550D}"/>
              </a:ext>
            </a:extLst>
          </p:cNvPr>
          <p:cNvSpPr/>
          <p:nvPr/>
        </p:nvSpPr>
        <p:spPr>
          <a:xfrm>
            <a:off x="6287303" y="4582461"/>
            <a:ext cx="5182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Логистическая, Линейная Регрессии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695400" y="5589240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697482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Модели</a:t>
            </a:r>
            <a:endParaRPr lang="ru-RU" sz="3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54EA354-4D88-420F-B6D4-2C4C84834558}"/>
              </a:ext>
            </a:extLst>
          </p:cNvPr>
          <p:cNvSpPr/>
          <p:nvPr/>
        </p:nvSpPr>
        <p:spPr>
          <a:xfrm>
            <a:off x="479376" y="1772816"/>
            <a:ext cx="11125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Your_Model_of_Choice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BD0901-53A3-4FEB-B589-568604A60EEF}"/>
              </a:ext>
            </a:extLst>
          </p:cNvPr>
          <p:cNvSpPr/>
          <p:nvPr/>
        </p:nvSpPr>
        <p:spPr>
          <a:xfrm>
            <a:off x="551384" y="2492896"/>
            <a:ext cx="9629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Parameters_of_the_Model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DB72E7E-3329-419F-B8D0-21ACA7678318}"/>
              </a:ext>
            </a:extLst>
          </p:cNvPr>
          <p:cNvSpPr/>
          <p:nvPr/>
        </p:nvSpPr>
        <p:spPr>
          <a:xfrm>
            <a:off x="623392" y="5085184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5A845E-B0F3-4785-AC98-42637F0925DB}"/>
              </a:ext>
            </a:extLst>
          </p:cNvPr>
          <p:cNvSpPr/>
          <p:nvPr/>
        </p:nvSpPr>
        <p:spPr>
          <a:xfrm>
            <a:off x="623392" y="3933056"/>
            <a:ext cx="1020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\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F60004-241E-46B7-9D96-2845D09A40C2}"/>
              </a:ext>
            </a:extLst>
          </p:cNvPr>
          <p:cNvSpPr/>
          <p:nvPr/>
        </p:nvSpPr>
        <p:spPr>
          <a:xfrm>
            <a:off x="551384" y="321297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l-G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ϵ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(0.2…0.4)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6574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8" grpId="0"/>
      <p:bldP spid="19" grpId="0"/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215680" y="15567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964353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4063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Предобработка в общем случае</a:t>
            </a:r>
            <a:endParaRPr lang="ru-RU" sz="32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8108B5C-6AB9-4520-A6A1-B28B8D1B3126}"/>
              </a:ext>
            </a:extLst>
          </p:cNvPr>
          <p:cNvSpPr/>
          <p:nvPr/>
        </p:nvSpPr>
        <p:spPr>
          <a:xfrm>
            <a:off x="227920" y="1763405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82061C4-C3BB-4E1F-B1B9-914524F6AAFE}"/>
              </a:ext>
            </a:extLst>
          </p:cNvPr>
          <p:cNvSpPr/>
          <p:nvPr/>
        </p:nvSpPr>
        <p:spPr>
          <a:xfrm>
            <a:off x="270224" y="2804482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().fit(DF)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90EF600-2DEA-4A93-B057-B2A3E2B300D1}"/>
              </a:ext>
            </a:extLst>
          </p:cNvPr>
          <p:cNvSpPr/>
          <p:nvPr/>
        </p:nvSpPr>
        <p:spPr>
          <a:xfrm>
            <a:off x="227920" y="3829882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69C0F1C-F775-4476-BF7A-F5D10ECA3709}"/>
              </a:ext>
            </a:extLst>
          </p:cNvPr>
          <p:cNvSpPr/>
          <p:nvPr/>
        </p:nvSpPr>
        <p:spPr>
          <a:xfrm>
            <a:off x="227920" y="437196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1418883-A833-462B-98FF-86C532D3EC84}"/>
              </a:ext>
            </a:extLst>
          </p:cNvPr>
          <p:cNvSpPr/>
          <p:nvPr/>
        </p:nvSpPr>
        <p:spPr>
          <a:xfrm>
            <a:off x="263352" y="5279810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AE25B25-BA4D-4A78-93DF-03651306AECA}"/>
              </a:ext>
            </a:extLst>
          </p:cNvPr>
          <p:cNvSpPr txBox="1">
            <a:spLocks/>
          </p:cNvSpPr>
          <p:nvPr/>
        </p:nvSpPr>
        <p:spPr>
          <a:xfrm>
            <a:off x="1192104" y="2098272"/>
            <a:ext cx="13147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оздаем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объект, в котором сохраняем параметры обработки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B4BD1D96-2DFC-4BCA-96E1-9673022793B2}"/>
              </a:ext>
            </a:extLst>
          </p:cNvPr>
          <p:cNvSpPr txBox="1">
            <a:spLocks/>
          </p:cNvSpPr>
          <p:nvPr/>
        </p:nvSpPr>
        <p:spPr>
          <a:xfrm>
            <a:off x="944976" y="3148156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Применяем объект к данным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CF6E335E-3946-4233-B24D-0A0F4B084B2B}"/>
              </a:ext>
            </a:extLst>
          </p:cNvPr>
          <p:cNvSpPr txBox="1">
            <a:spLocks/>
          </p:cNvSpPr>
          <p:nvPr/>
        </p:nvSpPr>
        <p:spPr>
          <a:xfrm>
            <a:off x="888332" y="4661962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Обратное преобразование</a:t>
            </a:r>
          </a:p>
        </p:txBody>
      </p:sp>
    </p:spTree>
    <p:extLst>
      <p:ext uri="{BB962C8B-B14F-4D97-AF65-F5344CB8AC3E}">
        <p14:creationId xmlns:p14="http://schemas.microsoft.com/office/powerpoint/2010/main" val="29803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335360" y="2636912"/>
                <a:ext cx="4696133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636912"/>
                <a:ext cx="4696133" cy="424796"/>
              </a:xfrm>
              <a:prstGeom prst="rect">
                <a:avLst/>
              </a:prstGeom>
              <a:blipFill>
                <a:blip r:embed="rId5"/>
                <a:stretch>
                  <a:fillRect t="-8696" b="-202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3359696" y="3068960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3068960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1700808"/>
            <a:ext cx="3464630" cy="2376264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4428767"/>
            <a:ext cx="3528392" cy="2429233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119336" y="3789040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191344" y="4437112"/>
            <a:ext cx="7374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Standard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StandardScaler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191344" y="5085184"/>
            <a:ext cx="5852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Standard.mean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Standard.scale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263352" y="5661248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X_scaled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Standard.transform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263352" y="6165304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X_new_scaled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Standard.transform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X_new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3647728" y="1700808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1700808"/>
                <a:ext cx="3019735" cy="1061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1844824"/>
            <a:ext cx="3464630" cy="2376264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4232" y="4352925"/>
            <a:ext cx="3638550" cy="2505075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335360" y="3861048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407368" y="4509120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407368" y="5157192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.transform(X)</a:t>
            </a:r>
          </a:p>
        </p:txBody>
      </p:sp>
    </p:spTree>
    <p:extLst>
      <p:ext uri="{BB962C8B-B14F-4D97-AF65-F5344CB8AC3E}">
        <p14:creationId xmlns:p14="http://schemas.microsoft.com/office/powerpoint/2010/main" val="32254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Выбросов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4460431" y="2420888"/>
            <a:ext cx="7754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4476057" y="2936612"/>
            <a:ext cx="77460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RobustSc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RobustScaler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		quantile_range=(q1, q2))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2204864"/>
            <a:ext cx="3638550" cy="249555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983432" y="2708920"/>
            <a:ext cx="216024" cy="16561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3935760" y="3356992"/>
            <a:ext cx="216024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9856" y="3717032"/>
            <a:ext cx="5680674" cy="30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Степенное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-384720" y="4221088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4221088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-436388" y="4941168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388" y="4941168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-223050" y="5733256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050" y="5733256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3557" y="2234659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929809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1" y="1916832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929604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CD1D78E-7771-42F2-A1AE-2F1AD8D1265C}"/>
              </a:ext>
            </a:extLst>
          </p:cNvPr>
          <p:cNvSpPr/>
          <p:nvPr/>
        </p:nvSpPr>
        <p:spPr>
          <a:xfrm>
            <a:off x="5375920" y="2996952"/>
            <a:ext cx="6494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PowerTr = 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prep.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PowerTransformer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.f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it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5303912" y="249289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</p:spTree>
    <p:extLst>
      <p:ext uri="{BB962C8B-B14F-4D97-AF65-F5344CB8AC3E}">
        <p14:creationId xmlns:p14="http://schemas.microsoft.com/office/powerpoint/2010/main" val="384991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871296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Лучший Взгляд на 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45905-2401-45B4-9815-2555D969B95B}"/>
              </a:ext>
            </a:extLst>
          </p:cNvPr>
          <p:cNvSpPr txBox="1"/>
          <p:nvPr/>
        </p:nvSpPr>
        <p:spPr>
          <a:xfrm>
            <a:off x="1847528" y="1484784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5259E26-A197-4890-8831-A91E827CAE98}"/>
              </a:ext>
            </a:extLst>
          </p:cNvPr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МО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B9521C-63A3-4848-BB9D-0046D7636290}"/>
              </a:ext>
            </a:extLst>
          </p:cNvPr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30F06C6-A25A-4740-9E23-DC638F6853C6}"/>
              </a:ext>
            </a:extLst>
          </p:cNvPr>
          <p:cNvSpPr txBox="1">
            <a:spLocks/>
          </p:cNvSpPr>
          <p:nvPr/>
        </p:nvSpPr>
        <p:spPr>
          <a:xfrm>
            <a:off x="1559496" y="5013177"/>
            <a:ext cx="2592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</a:t>
            </a: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Которым Нужна предобработка</a:t>
            </a: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7FEFA06-F431-4C57-B830-BCD854FD35F2}"/>
              </a:ext>
            </a:extLst>
          </p:cNvPr>
          <p:cNvSpPr txBox="1">
            <a:spLocks/>
          </p:cNvSpPr>
          <p:nvPr/>
        </p:nvSpPr>
        <p:spPr>
          <a:xfrm>
            <a:off x="335360" y="1916832"/>
            <a:ext cx="53285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D95791-B2CD-4A43-8698-B7B8A7F9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2420888"/>
            <a:ext cx="3266704" cy="22322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DAB3F3A-AD93-4EED-8B4C-C92F81E3225F}"/>
              </a:ext>
            </a:extLst>
          </p:cNvPr>
          <p:cNvSpPr/>
          <p:nvPr/>
        </p:nvSpPr>
        <p:spPr>
          <a:xfrm>
            <a:off x="479376" y="4653136"/>
            <a:ext cx="53735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Сингулярное Разложение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8088" y="2132856"/>
            <a:ext cx="4824536" cy="44809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440" y="5229200"/>
            <a:ext cx="5050040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6712"/>
            <a:ext cx="12739138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для которых Предобработка Рекомендуется</a:t>
            </a:r>
            <a:endParaRPr lang="ru-RU" sz="2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9C779B-A9A7-4B10-94C1-C1937C97D051}"/>
              </a:ext>
            </a:extLst>
          </p:cNvPr>
          <p:cNvSpPr/>
          <p:nvPr/>
        </p:nvSpPr>
        <p:spPr>
          <a:xfrm>
            <a:off x="407368" y="2492896"/>
            <a:ext cx="4350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Ближайшие Соседи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12CDA9-1E10-4531-91C9-E851BD4A135E}"/>
              </a:ext>
            </a:extLst>
          </p:cNvPr>
          <p:cNvSpPr/>
          <p:nvPr/>
        </p:nvSpPr>
        <p:spPr>
          <a:xfrm>
            <a:off x="407368" y="3212976"/>
            <a:ext cx="49375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Кластеризация К-Средних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/>
              <p:nvPr/>
            </p:nvSpPr>
            <p:spPr>
              <a:xfrm>
                <a:off x="479376" y="5301208"/>
                <a:ext cx="3156520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01208"/>
                <a:ext cx="3156520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C6DD970-74A6-40A4-B0DC-33912ABD338D}"/>
              </a:ext>
            </a:extLst>
          </p:cNvPr>
          <p:cNvSpPr/>
          <p:nvPr/>
        </p:nvSpPr>
        <p:spPr>
          <a:xfrm>
            <a:off x="479376" y="3933056"/>
            <a:ext cx="57342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Иерархическая кластеризация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70C5390-3BD6-45C6-9381-40B68F200144}"/>
              </a:ext>
            </a:extLst>
          </p:cNvPr>
          <p:cNvSpPr/>
          <p:nvPr/>
        </p:nvSpPr>
        <p:spPr>
          <a:xfrm>
            <a:off x="551384" y="4581128"/>
            <a:ext cx="16642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DBSCAN</a:t>
            </a:r>
            <a:endParaRPr lang="ru-RU" sz="2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61553AE-0CC9-41AE-9F41-13FC12FD879D}"/>
              </a:ext>
            </a:extLst>
          </p:cNvPr>
          <p:cNvSpPr/>
          <p:nvPr/>
        </p:nvSpPr>
        <p:spPr>
          <a:xfrm>
            <a:off x="6240016" y="3861048"/>
            <a:ext cx="5772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71A0FCF-91DA-4EB0-9C91-9AFEACBA9FF1}"/>
              </a:ext>
            </a:extLst>
          </p:cNvPr>
          <p:cNvSpPr/>
          <p:nvPr/>
        </p:nvSpPr>
        <p:spPr>
          <a:xfrm>
            <a:off x="191344" y="1772816"/>
            <a:ext cx="7720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расстоянии</a:t>
            </a:r>
            <a:endParaRPr lang="tr-TR" sz="32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063F85B-942C-4A7A-8DF1-DC52BDFD9B63}"/>
              </a:ext>
            </a:extLst>
          </p:cNvPr>
          <p:cNvSpPr/>
          <p:nvPr/>
        </p:nvSpPr>
        <p:spPr>
          <a:xfrm>
            <a:off x="6456040" y="4437112"/>
            <a:ext cx="70100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основном привод к виду Гауссова распределения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1F43EDB-CB8F-4C37-BDEF-5E160EF7E814}"/>
              </a:ext>
            </a:extLst>
          </p:cNvPr>
          <p:cNvSpPr/>
          <p:nvPr/>
        </p:nvSpPr>
        <p:spPr>
          <a:xfrm>
            <a:off x="6286593" y="2360986"/>
            <a:ext cx="56637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/>
              <p:nvPr/>
            </p:nvSpPr>
            <p:spPr>
              <a:xfrm>
                <a:off x="5303912" y="5445224"/>
                <a:ext cx="6768752" cy="567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ru-RU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5445224"/>
                <a:ext cx="6768752" cy="567335"/>
              </a:xfrm>
              <a:prstGeom prst="rect">
                <a:avLst/>
              </a:prstGeom>
              <a:blipFill>
                <a:blip r:embed="rId5"/>
                <a:stretch>
                  <a:fillRect t="-4301" b="-623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45F6464-9AC9-49A2-84EB-990309E172FE}"/>
              </a:ext>
            </a:extLst>
          </p:cNvPr>
          <p:cNvSpPr/>
          <p:nvPr/>
        </p:nvSpPr>
        <p:spPr>
          <a:xfrm>
            <a:off x="6744072" y="2780928"/>
            <a:ext cx="5328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особенности Радиальное Ядро</a:t>
            </a:r>
          </a:p>
        </p:txBody>
      </p:sp>
    </p:spTree>
    <p:extLst>
      <p:ext uri="{BB962C8B-B14F-4D97-AF65-F5344CB8AC3E}">
        <p14:creationId xmlns:p14="http://schemas.microsoft.com/office/powerpoint/2010/main" val="38507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13" grpId="0"/>
      <p:bldP spid="17" grpId="0"/>
      <p:bldP spid="19" grpId="0"/>
      <p:bldP spid="20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688" y="895533"/>
            <a:ext cx="12673407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которые Могут работать и Без Предобработки</a:t>
            </a:r>
            <a:endParaRPr lang="ru-RU" sz="2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9188CD-CB64-42FF-8B48-FC078E0BAFC3}"/>
              </a:ext>
            </a:extLst>
          </p:cNvPr>
          <p:cNvSpPr/>
          <p:nvPr/>
        </p:nvSpPr>
        <p:spPr>
          <a:xfrm>
            <a:off x="819384" y="1951409"/>
            <a:ext cx="448452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32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Boosting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endParaRPr lang="ru-RU" sz="3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72231E-A467-409F-8630-77D5F1A9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1974986"/>
            <a:ext cx="4785620" cy="168383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E9B61A-6A20-4203-B00D-C6D3028B81D3}"/>
              </a:ext>
            </a:extLst>
          </p:cNvPr>
          <p:cNvSpPr/>
          <p:nvPr/>
        </p:nvSpPr>
        <p:spPr>
          <a:xfrm>
            <a:off x="263352" y="4077072"/>
            <a:ext cx="5328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Наивный Байесовский Классификатор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/>
              <p:nvPr/>
            </p:nvSpPr>
            <p:spPr>
              <a:xfrm>
                <a:off x="5591944" y="3933056"/>
                <a:ext cx="624003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3933056"/>
                <a:ext cx="6240030" cy="12228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27B232-0FD0-40E5-B555-D1AC40017902}"/>
              </a:ext>
            </a:extLst>
          </p:cNvPr>
          <p:cNvSpPr/>
          <p:nvPr/>
        </p:nvSpPr>
        <p:spPr>
          <a:xfrm>
            <a:off x="479376" y="5301208"/>
            <a:ext cx="56092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/>
              <p:nvPr/>
            </p:nvSpPr>
            <p:spPr>
              <a:xfrm>
                <a:off x="6528048" y="5445224"/>
                <a:ext cx="338983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5445224"/>
                <a:ext cx="338983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33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3" grpId="0"/>
      <p:bldP spid="11" grpId="0"/>
      <p:bldP spid="16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92696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Последние слова о Предобработке</a:t>
            </a:r>
            <a:endParaRPr lang="ru-RU" sz="32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4A89D8-A974-461D-BF88-3DA687144DCD}"/>
              </a:ext>
            </a:extLst>
          </p:cNvPr>
          <p:cNvSpPr/>
          <p:nvPr/>
        </p:nvSpPr>
        <p:spPr>
          <a:xfrm>
            <a:off x="335360" y="1641187"/>
            <a:ext cx="11377264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новых данных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модели.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масштабирования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Методы, основанные на расстоянии, могут выиграть от масштабирования. Но иногда даже деревья могут выиграть от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PowerTransform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PCA, который, как известно, выигрывает от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действительно выигрывает от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sz="24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 как Предобработка</a:t>
            </a:r>
            <a:endParaRPr lang="ru-RU" sz="32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01FBCE-E8E8-4540-80F5-B60B930F09D2}"/>
              </a:ext>
            </a:extLst>
          </p:cNvPr>
          <p:cNvSpPr/>
          <p:nvPr/>
        </p:nvSpPr>
        <p:spPr>
          <a:xfrm>
            <a:off x="263352" y="5445224"/>
            <a:ext cx="11425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уменьшения размерности могут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модели.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479376" y="4725144"/>
            <a:ext cx="11496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Важно помнить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Сложная взаимосвязь между новыми параметрами и оригинальным параметрами</a:t>
            </a:r>
            <a:endParaRPr lang="ru-RU" sz="20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191344" y="2166313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6656C47-F4EC-40B7-8AC7-E58E66EED2B6}"/>
              </a:ext>
            </a:extLst>
          </p:cNvPr>
          <p:cNvSpPr/>
          <p:nvPr/>
        </p:nvSpPr>
        <p:spPr>
          <a:xfrm>
            <a:off x="191344" y="2636912"/>
            <a:ext cx="6696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C2D5338-3F54-403A-A9BE-CF9388A33455}"/>
              </a:ext>
            </a:extLst>
          </p:cNvPr>
          <p:cNvSpPr/>
          <p:nvPr/>
        </p:nvSpPr>
        <p:spPr>
          <a:xfrm>
            <a:off x="191344" y="3212976"/>
            <a:ext cx="7248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Линейный дискриминантный анализ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D47C90E-44B6-4276-91D9-777F4C44EA9A}"/>
              </a:ext>
            </a:extLst>
          </p:cNvPr>
          <p:cNvSpPr/>
          <p:nvPr/>
        </p:nvSpPr>
        <p:spPr>
          <a:xfrm>
            <a:off x="335360" y="3933056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Neighborhood Component Analysis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7104112" y="1628800"/>
            <a:ext cx="4025776" cy="1275081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000"/>
          <a:stretch/>
        </p:blipFill>
        <p:spPr>
          <a:xfrm>
            <a:off x="9552384" y="3933056"/>
            <a:ext cx="2377168" cy="123778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992" r="24665"/>
          <a:stretch/>
        </p:blipFill>
        <p:spPr>
          <a:xfrm>
            <a:off x="7104112" y="2852936"/>
            <a:ext cx="3406924" cy="11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/>
          </a:p>
        </p:txBody>
      </p:sp>
      <p:pic>
        <p:nvPicPr>
          <p:cNvPr id="20" name="Picture 2" descr="Representation Learning — CIFAR-10 | by Philip Slingerland | Medium">
            <a:extLst>
              <a:ext uri="{FF2B5EF4-FFF2-40B4-BE49-F238E27FC236}">
                <a16:creationId xmlns:a16="http://schemas.microsoft.com/office/drawing/2014/main" id="{C0B8A280-701D-4414-996A-A24197AF1F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844824"/>
            <a:ext cx="6108303" cy="457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F2A023-C5C5-4EEF-BE41-B068C2137B5F}"/>
              </a:ext>
            </a:extLst>
          </p:cNvPr>
          <p:cNvSpPr/>
          <p:nvPr/>
        </p:nvSpPr>
        <p:spPr>
          <a:xfrm>
            <a:off x="407368" y="3284984"/>
            <a:ext cx="5040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получить некоторые качественные гипотезы о том, что описывают ваши параметры / что входит в набор данных, может быть запущен несколько раз, чтобы получить тенденцию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07368" y="1916832"/>
            <a:ext cx="5056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использоваться для задач классификации и кластеризации для получения «ожидаемого числа» классов/кластеров по данным.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90A727-BC2D-4C8E-812C-9D88E26F31E0}"/>
              </a:ext>
            </a:extLst>
          </p:cNvPr>
          <p:cNvSpPr/>
          <p:nvPr/>
        </p:nvSpPr>
        <p:spPr>
          <a:xfrm>
            <a:off x="263352" y="5229200"/>
            <a:ext cx="54726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 (прям никогда) не используйте полученное преобразование как параметры.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549426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graphicFrame>
        <p:nvGraphicFramePr>
          <p:cNvPr id="11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/>
        </p:nvGraphicFramePr>
        <p:xfrm>
          <a:off x="5116370" y="2372506"/>
          <a:ext cx="6768000" cy="313944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897994103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166764662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43939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solidFill>
                      <a:srgbClr val="0071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Цвет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  <a:sym typeface="Arial"/>
                      </a:endParaRPr>
                    </a:p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2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369215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C1E3F77-7B8C-4EFD-AEB0-0A46D77FC7D7}"/>
              </a:ext>
            </a:extLst>
          </p:cNvPr>
          <p:cNvSpPr/>
          <p:nvPr/>
        </p:nvSpPr>
        <p:spPr>
          <a:xfrm>
            <a:off x="1031776" y="5706959"/>
            <a:ext cx="11160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pd.get_dummies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(DF[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], prefix = 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b="0" dirty="0">
              <a:solidFill>
                <a:schemeClr val="bg1"/>
              </a:solidFill>
              <a:effectLst/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650441" y="3513427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513427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656254" y="4428048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54" y="4428048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697482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Модели</a:t>
            </a:r>
            <a:endParaRPr lang="ru-RU" sz="3200" dirty="0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C6B47D3-A1C5-4700-BB7D-7567E5D71703}"/>
              </a:ext>
            </a:extLst>
          </p:cNvPr>
          <p:cNvSpPr txBox="1">
            <a:spLocks/>
          </p:cNvSpPr>
          <p:nvPr/>
        </p:nvSpPr>
        <p:spPr>
          <a:xfrm>
            <a:off x="2207568" y="1268760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Делаем многое в рамках единого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18448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375920" y="1916832"/>
            <a:ext cx="8520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2132856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2780928"/>
            <a:ext cx="7320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4784" y="5085184"/>
            <a:ext cx="681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0" y="3933056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0096" y="50851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'preprocessors'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'model'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623392" y="6309320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4854972" y="6292428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24" grpId="0"/>
      <p:bldP spid="25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215680" y="15567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964353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41118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Конструирование Признаков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FBA0C9D0-F37B-4500-9C96-3E0A20D40620}"/>
              </a:ext>
            </a:extLst>
          </p:cNvPr>
          <p:cNvSpPr txBox="1">
            <a:spLocks/>
          </p:cNvSpPr>
          <p:nvPr/>
        </p:nvSpPr>
        <p:spPr>
          <a:xfrm>
            <a:off x="921272" y="1731104"/>
            <a:ext cx="9259747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EA9B85C-3B02-4CFC-9CCC-1EAA01980067}"/>
              </a:ext>
            </a:extLst>
          </p:cNvPr>
          <p:cNvSpPr/>
          <p:nvPr/>
        </p:nvSpPr>
        <p:spPr>
          <a:xfrm>
            <a:off x="1844993" y="4807075"/>
            <a:ext cx="79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комбинации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757DEF3D-E1AC-46CF-BB3A-42E0DE898DC2}"/>
              </a:ext>
            </a:extLst>
          </p:cNvPr>
          <p:cNvSpPr txBox="1">
            <a:spLocks/>
          </p:cNvSpPr>
          <p:nvPr/>
        </p:nvSpPr>
        <p:spPr>
          <a:xfrm>
            <a:off x="1726122" y="3077903"/>
            <a:ext cx="8474334" cy="128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/>
              <a:buNone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Encoding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80390D92-DC3B-44E3-979D-36930A9CEC37}"/>
              </a:ext>
            </a:extLst>
          </p:cNvPr>
          <p:cNvSpPr txBox="1">
            <a:spLocks/>
          </p:cNvSpPr>
          <p:nvPr/>
        </p:nvSpPr>
        <p:spPr>
          <a:xfrm>
            <a:off x="1192104" y="240211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Линейных Моделей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08AC44C-90C4-41F1-BDCF-D4AD476133EA}"/>
              </a:ext>
            </a:extLst>
          </p:cNvPr>
          <p:cNvSpPr txBox="1">
            <a:spLocks/>
          </p:cNvSpPr>
          <p:nvPr/>
        </p:nvSpPr>
        <p:spPr>
          <a:xfrm>
            <a:off x="1127448" y="4077072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Деревьев Решений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271464" y="5733256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271464" y="6165304"/>
            <a:ext cx="4833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0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/>
      <p:bldP spid="21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215680" y="15567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964353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215680" y="15567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964353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</a:t>
            </a:r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307509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783632" y="1916832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916832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006" b="-15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407368" y="2780928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780928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7" t="-18333" r="-3566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3356992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356992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575720" y="2708920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3284984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861048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5085184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647728" y="6093296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288" r="-5769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4382" r="-4382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509120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509120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4437112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4382" r="-4382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4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407368" y="191683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628800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26974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1484784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276872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2348880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68960"/>
            <a:ext cx="5486737" cy="11076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992" y="3933056"/>
            <a:ext cx="5544616" cy="27275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7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697482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Модели</a:t>
            </a: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EA18ED2-4FE5-4193-A61E-2258AA8F556A}"/>
              </a:ext>
            </a:extLst>
          </p:cNvPr>
          <p:cNvSpPr txBox="1">
            <a:spLocks/>
          </p:cNvSpPr>
          <p:nvPr/>
        </p:nvSpPr>
        <p:spPr>
          <a:xfrm>
            <a:off x="1934816" y="1350352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Cross-validation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16BB73C-036B-4AF2-B45E-F9F1DC202CBB}"/>
              </a:ext>
            </a:extLst>
          </p:cNvPr>
          <p:cNvSpPr/>
          <p:nvPr/>
        </p:nvSpPr>
        <p:spPr>
          <a:xfrm>
            <a:off x="6672064" y="3424188"/>
            <a:ext cx="2064486" cy="276425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C7F8DC3-09FB-4A37-8036-0738AF5F629B}"/>
              </a:ext>
            </a:extLst>
          </p:cNvPr>
          <p:cNvSpPr/>
          <p:nvPr/>
        </p:nvSpPr>
        <p:spPr>
          <a:xfrm>
            <a:off x="4607578" y="6309981"/>
            <a:ext cx="2064486" cy="46837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11DECA-88D9-4C0F-A66C-DB0511C8DAC9}"/>
              </a:ext>
            </a:extLst>
          </p:cNvPr>
          <p:cNvSpPr/>
          <p:nvPr/>
        </p:nvSpPr>
        <p:spPr>
          <a:xfrm>
            <a:off x="479376" y="3068960"/>
            <a:ext cx="10653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cv=StratifiedKFold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43F08AA-6E1E-40D2-A449-DA2A9311A8FE}"/>
              </a:ext>
            </a:extLst>
          </p:cNvPr>
          <p:cNvSpPr/>
          <p:nvPr/>
        </p:nvSpPr>
        <p:spPr>
          <a:xfrm>
            <a:off x="407368" y="4725144"/>
            <a:ext cx="99112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'-MSE'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'neg_mean_squared_error'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'neg_mean_absolute_error'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'max_error’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cv=ShuffleSplit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771C69-9396-48D8-A46F-CD84DF614B55}"/>
              </a:ext>
            </a:extLst>
          </p:cNvPr>
          <p:cNvSpPr/>
          <p:nvPr/>
        </p:nvSpPr>
        <p:spPr>
          <a:xfrm>
            <a:off x="479376" y="1988840"/>
            <a:ext cx="9145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cross_validate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ShuffleSplit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StratifiedKFold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2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" grpId="0"/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215680" y="15567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964353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3845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C3D8C6A-89A7-4009-9F70-73E6C92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2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0" grpId="0"/>
      <p:bldP spid="21" grpId="0"/>
      <p:bldP spid="22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35BEFC5-A447-42EF-A3BF-0D0C3BF9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Параметров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ABDD4EC-BFD4-4545-A19C-53EC51D82629}"/>
              </a:ext>
            </a:extLst>
          </p:cNvPr>
          <p:cNvSpPr/>
          <p:nvPr/>
        </p:nvSpPr>
        <p:spPr>
          <a:xfrm>
            <a:off x="4929085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8125DE1-5D7C-466D-9F80-710453B5CBAF}"/>
              </a:ext>
            </a:extLst>
          </p:cNvPr>
          <p:cNvSpPr/>
          <p:nvPr/>
        </p:nvSpPr>
        <p:spPr>
          <a:xfrm>
            <a:off x="492908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62E01A94-0C03-4427-B29F-9F90DFEA9010}"/>
              </a:ext>
            </a:extLst>
          </p:cNvPr>
          <p:cNvSpPr/>
          <p:nvPr/>
        </p:nvSpPr>
        <p:spPr>
          <a:xfrm>
            <a:off x="657261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B28DB7E-1211-4475-9A25-0501D8DD6D84}"/>
              </a:ext>
            </a:extLst>
          </p:cNvPr>
          <p:cNvSpPr/>
          <p:nvPr/>
        </p:nvSpPr>
        <p:spPr>
          <a:xfrm>
            <a:off x="6597768" y="440693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2AFA9FB-1E7A-4B4C-8C9D-5C0D11B6C1BE}"/>
              </a:ext>
            </a:extLst>
          </p:cNvPr>
          <p:cNvSpPr/>
          <p:nvPr/>
        </p:nvSpPr>
        <p:spPr>
          <a:xfrm>
            <a:off x="832276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FCFC3973-F21F-4B6F-B0F2-C9FCEBC22923}"/>
              </a:ext>
            </a:extLst>
          </p:cNvPr>
          <p:cNvSpPr/>
          <p:nvPr/>
        </p:nvSpPr>
        <p:spPr>
          <a:xfrm>
            <a:off x="831356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12FED7-5F91-4B8E-B796-315FBE7847BA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12FED7-5F91-4B8E-B796-315FBE784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8E589E39-335E-41A9-9C86-8CF9C42E03BD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3DE9D4-8922-4101-AFA7-0CE96D473537}"/>
              </a:ext>
            </a:extLst>
          </p:cNvPr>
          <p:cNvSpPr txBox="1"/>
          <p:nvPr/>
        </p:nvSpPr>
        <p:spPr>
          <a:xfrm>
            <a:off x="3071664" y="292494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5D133-AA3A-4A6A-8C1C-6CB201E0B847}"/>
              </a:ext>
            </a:extLst>
          </p:cNvPr>
          <p:cNvSpPr txBox="1"/>
          <p:nvPr/>
        </p:nvSpPr>
        <p:spPr>
          <a:xfrm>
            <a:off x="3071664" y="414908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B052A3-7E79-495F-A0C3-CCAEA017CB17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B052A3-7E79-495F-A0C3-CCAEA017C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532A78-5053-4A90-8C87-4728AE86033B}"/>
                  </a:ext>
                </a:extLst>
              </p:cNvPr>
              <p:cNvSpPr txBox="1"/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532A78-5053-4A90-8C87-4728AE860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605D8D-1DDD-4AD2-B97F-4E8F857FDE4C}"/>
                  </a:ext>
                </a:extLst>
              </p:cNvPr>
              <p:cNvSpPr txBox="1"/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605D8D-1DDD-4AD2-B97F-4E8F857FD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blipFill>
                <a:blip r:embed="rId7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2065AC03-A841-4F1E-A705-7E672E888F85}"/>
              </a:ext>
            </a:extLst>
          </p:cNvPr>
          <p:cNvSpPr/>
          <p:nvPr/>
        </p:nvSpPr>
        <p:spPr>
          <a:xfrm>
            <a:off x="9755909" y="292527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B91081AA-62F5-4488-883A-1389A2D98973}"/>
              </a:ext>
            </a:extLst>
          </p:cNvPr>
          <p:cNvSpPr/>
          <p:nvPr/>
        </p:nvSpPr>
        <p:spPr>
          <a:xfrm>
            <a:off x="9755909" y="43638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A344335B-296E-434B-9B42-8FC2B9B992D3}"/>
              </a:ext>
            </a:extLst>
          </p:cNvPr>
          <p:cNvSpPr/>
          <p:nvPr/>
        </p:nvSpPr>
        <p:spPr>
          <a:xfrm>
            <a:off x="11183416" y="29972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AAD3BC3D-AC41-40F9-A8F4-6E6DED0D9C20}"/>
              </a:ext>
            </a:extLst>
          </p:cNvPr>
          <p:cNvSpPr/>
          <p:nvPr/>
        </p:nvSpPr>
        <p:spPr>
          <a:xfrm>
            <a:off x="11208568" y="44371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68899C-6E27-4FF6-9B28-27102459500A}"/>
                  </a:ext>
                </a:extLst>
              </p:cNvPr>
              <p:cNvSpPr txBox="1"/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68899C-6E27-4FF6-9B28-271024595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350DA-76D9-4B2F-BDE9-C4C5DBC0E39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350DA-76D9-4B2F-BDE9-C4C5DBC0E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78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2" grpId="0" animBg="1"/>
      <p:bldP spid="23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/>
      <p:bldP spid="5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90872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 Поиск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F1FED-A8ED-4794-98FF-1C7B2CBE2F14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F1FED-A8ED-4794-98FF-1C7B2CBE2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520CACC-2CEF-4250-B4D4-4D3A34EFD9CE}"/>
              </a:ext>
            </a:extLst>
          </p:cNvPr>
          <p:cNvSpPr txBox="1"/>
          <p:nvPr/>
        </p:nvSpPr>
        <p:spPr>
          <a:xfrm>
            <a:off x="479376" y="37170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8DBFA1-375C-4142-A955-A202E79CCC79}"/>
              </a:ext>
            </a:extLst>
          </p:cNvPr>
          <p:cNvSpPr txBox="1"/>
          <p:nvPr/>
        </p:nvSpPr>
        <p:spPr>
          <a:xfrm>
            <a:off x="3175719" y="331487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F9B2A8-BBE5-4B71-B9E0-5E34605E2054}"/>
              </a:ext>
            </a:extLst>
          </p:cNvPr>
          <p:cNvSpPr txBox="1"/>
          <p:nvPr/>
        </p:nvSpPr>
        <p:spPr>
          <a:xfrm>
            <a:off x="3175719" y="453901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3173A8D-F8B0-4D9C-B50C-767362FC2E3E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3173A8D-F8B0-4D9C-B50C-767362FC2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14D225-7423-47F9-8728-9C86B2629597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14D225-7423-47F9-8728-9C86B2629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8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Объединяй и властвуй?</a:t>
            </a:r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772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215680" y="15567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964353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9187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697482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23392" y="1700808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623392" y="256490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479376" y="3861048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623392" y="4653136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697482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687016" y="1569740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2492896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3429000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27448" y="4437112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7344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887968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ru-RU" sz="3200" dirty="0"/>
          </a:p>
        </p:txBody>
      </p:sp>
      <p:sp>
        <p:nvSpPr>
          <p:cNvPr id="33" name="Заголовок 3">
            <a:extLst>
              <a:ext uri="{FF2B5EF4-FFF2-40B4-BE49-F238E27FC236}">
                <a16:creationId xmlns:a16="http://schemas.microsoft.com/office/drawing/2014/main" id="{A12C2F3A-46FE-4BE1-9E3A-1AC72AD6FABC}"/>
              </a:ext>
            </a:extLst>
          </p:cNvPr>
          <p:cNvSpPr txBox="1">
            <a:spLocks/>
          </p:cNvSpPr>
          <p:nvPr/>
        </p:nvSpPr>
        <p:spPr>
          <a:xfrm>
            <a:off x="7752184" y="2031655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фильтрации</a:t>
            </a:r>
            <a:endParaRPr lang="ru-RU" sz="2800" dirty="0"/>
          </a:p>
        </p:txBody>
      </p:sp>
      <p:sp>
        <p:nvSpPr>
          <p:cNvPr id="34" name="Заголовок 3">
            <a:extLst>
              <a:ext uri="{FF2B5EF4-FFF2-40B4-BE49-F238E27FC236}">
                <a16:creationId xmlns:a16="http://schemas.microsoft.com/office/drawing/2014/main" id="{53292BC9-3364-49F5-98B7-8C6B03505841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</a:t>
            </a:r>
            <a:endParaRPr lang="ru-RU" sz="2800" dirty="0"/>
          </a:p>
        </p:txBody>
      </p:sp>
      <p:sp>
        <p:nvSpPr>
          <p:cNvPr id="35" name="Заголовок 3">
            <a:extLst>
              <a:ext uri="{FF2B5EF4-FFF2-40B4-BE49-F238E27FC236}">
                <a16:creationId xmlns:a16="http://schemas.microsoft.com/office/drawing/2014/main" id="{3966CA66-7858-4031-817B-B99DCA92AC7E}"/>
              </a:ext>
            </a:extLst>
          </p:cNvPr>
          <p:cNvSpPr txBox="1">
            <a:spLocks/>
          </p:cNvSpPr>
          <p:nvPr/>
        </p:nvSpPr>
        <p:spPr>
          <a:xfrm>
            <a:off x="119336" y="329871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Встроенные методы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916832"/>
            <a:ext cx="7277354" cy="12961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3212976"/>
            <a:ext cx="8160216" cy="12813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4725144"/>
            <a:ext cx="7128792" cy="1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3" grpId="0"/>
      <p:bldP spid="34" grpId="0"/>
      <p:bldP spid="3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215680" y="15567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964353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46127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69FE610-635D-4457-BF89-3A44A4DDC034}"/>
              </a:ext>
            </a:extLst>
          </p:cNvPr>
          <p:cNvSpPr/>
          <p:nvPr/>
        </p:nvSpPr>
        <p:spPr>
          <a:xfrm>
            <a:off x="4583832" y="3933056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</a:p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938F122-A70B-48B9-B477-1F48174C4B27}"/>
              </a:ext>
            </a:extLst>
          </p:cNvPr>
          <p:cNvSpPr/>
          <p:nvPr/>
        </p:nvSpPr>
        <p:spPr>
          <a:xfrm>
            <a:off x="335360" y="3861048"/>
            <a:ext cx="3871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B4CC3C-A08B-49E5-B99B-0A9ECBA1751C}"/>
              </a:ext>
            </a:extLst>
          </p:cNvPr>
          <p:cNvSpPr/>
          <p:nvPr/>
        </p:nvSpPr>
        <p:spPr>
          <a:xfrm>
            <a:off x="191344" y="2564904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3426FD2-8F27-4CD5-AA21-D80B4CD070F4}"/>
              </a:ext>
            </a:extLst>
          </p:cNvPr>
          <p:cNvSpPr/>
          <p:nvPr/>
        </p:nvSpPr>
        <p:spPr>
          <a:xfrm>
            <a:off x="191344" y="2060848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C8F77BD-DFA3-4CA0-94EA-FA27EBFB5635}"/>
              </a:ext>
            </a:extLst>
          </p:cNvPr>
          <p:cNvSpPr/>
          <p:nvPr/>
        </p:nvSpPr>
        <p:spPr>
          <a:xfrm>
            <a:off x="191344" y="3068960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LD 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LDA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.scalings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B4FD24D-BBB8-4FC5-AF79-35E3EE296DDA}"/>
              </a:ext>
            </a:extLst>
          </p:cNvPr>
          <p:cNvSpPr/>
          <p:nvPr/>
        </p:nvSpPr>
        <p:spPr>
          <a:xfrm>
            <a:off x="335360" y="4941168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DT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D947807-59BE-441B-B8E8-4CF9B54FF294}"/>
              </a:ext>
            </a:extLst>
          </p:cNvPr>
          <p:cNvSpPr/>
          <p:nvPr/>
        </p:nvSpPr>
        <p:spPr>
          <a:xfrm>
            <a:off x="4727848" y="5013176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.support_vectors_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12224" y="5517232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4272" y="3717032"/>
            <a:ext cx="3480645" cy="1397054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408" y="5373216"/>
            <a:ext cx="3312368" cy="138151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6"/>
          <a:srcRect l="24670" t="23451" r="50789" b="41777"/>
          <a:stretch/>
        </p:blipFill>
        <p:spPr>
          <a:xfrm>
            <a:off x="4943872" y="5445224"/>
            <a:ext cx="3042059" cy="1296144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36081" y="594928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AB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.estimator_weights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8"/>
          <a:stretch/>
        </p:blipFill>
        <p:spPr bwMode="auto">
          <a:xfrm>
            <a:off x="4439816" y="1844824"/>
            <a:ext cx="3240360" cy="168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9"/>
          <a:stretch/>
        </p:blipFill>
        <p:spPr bwMode="auto">
          <a:xfrm>
            <a:off x="8256240" y="1916832"/>
            <a:ext cx="3355510" cy="172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21" grpId="0"/>
      <p:bldP spid="24" grpId="0"/>
      <p:bldP spid="28" grpId="0"/>
      <p:bldP spid="29" grpId="0"/>
      <p:bldP spid="30" grpId="0"/>
      <p:bldP spid="31" grpId="0"/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884681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563114-90E1-4247-AD6E-08D95BA53342}"/>
              </a:ext>
            </a:extLst>
          </p:cNvPr>
          <p:cNvSpPr/>
          <p:nvPr/>
        </p:nvSpPr>
        <p:spPr>
          <a:xfrm>
            <a:off x="1769838" y="1652657"/>
            <a:ext cx="9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0CC7342-2F4D-4F5C-9D6A-B0C3E8F484D8}"/>
              </a:ext>
            </a:extLst>
          </p:cNvPr>
          <p:cNvSpPr/>
          <p:nvPr/>
        </p:nvSpPr>
        <p:spPr>
          <a:xfrm>
            <a:off x="3071664" y="2132856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4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DCDCDC"/>
                </a:solidFill>
                <a:latin typeface="Courier New" panose="02070309020205020404" pitchFamily="49" charset="0"/>
              </a:rPr>
              <a:t>=?</a:t>
            </a:r>
            <a:r>
              <a:rPr lang="fr-FR" sz="240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A831180-9A42-46C5-B166-52A5517589F1}"/>
              </a:ext>
            </a:extLst>
          </p:cNvPr>
          <p:cNvSpPr/>
          <p:nvPr/>
        </p:nvSpPr>
        <p:spPr>
          <a:xfrm>
            <a:off x="0" y="2492896"/>
            <a:ext cx="11237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-apple-system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A03AFBF-0E3C-48DE-BD8A-A2B518C84B99}"/>
              </a:ext>
            </a:extLst>
          </p:cNvPr>
          <p:cNvSpPr/>
          <p:nvPr/>
        </p:nvSpPr>
        <p:spPr>
          <a:xfrm>
            <a:off x="250248" y="3072348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38153" y="71391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119336" y="1127783"/>
            <a:ext cx="123133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Pandas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наше всё; рисуем, рисуем и еще раз рисуем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 или точность 99.999999%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нормализация, стандартизация;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OneHot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Encoding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Уменьшение размерности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EDA +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читаем что умные люди пишут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Перекрестная проверка, Метрики (лучше несколько)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GridSearch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RandomSeacrh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+предобработка и т.п.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Визуализируем что можем в модели; смотрим где ошибаемся</a:t>
            </a:r>
          </a:p>
        </p:txBody>
      </p:sp>
    </p:spTree>
    <p:extLst>
      <p:ext uri="{BB962C8B-B14F-4D97-AF65-F5344CB8AC3E}">
        <p14:creationId xmlns:p14="http://schemas.microsoft.com/office/powerpoint/2010/main" val="11794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BE0830-9ACD-463A-BE80-12585DA4C18E}"/>
              </a:ext>
            </a:extLst>
          </p:cNvPr>
          <p:cNvSpPr txBox="1">
            <a:spLocks/>
          </p:cNvSpPr>
          <p:nvPr/>
        </p:nvSpPr>
        <p:spPr>
          <a:xfrm>
            <a:off x="1847528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Еще Можно Почитать про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B7A80-B0E0-493B-88C6-D5FF779122BD}"/>
              </a:ext>
            </a:extLst>
          </p:cNvPr>
          <p:cNvSpPr txBox="1"/>
          <p:nvPr/>
        </p:nvSpPr>
        <p:spPr>
          <a:xfrm>
            <a:off x="1066601" y="3597235"/>
            <a:ext cx="6145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https://towardsdatascience.com/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CB478B-6AC6-4E2F-A1CD-9CAD33AC2495}"/>
              </a:ext>
            </a:extLst>
          </p:cNvPr>
          <p:cNvSpPr txBox="1"/>
          <p:nvPr/>
        </p:nvSpPr>
        <p:spPr>
          <a:xfrm>
            <a:off x="1066601" y="1763054"/>
            <a:ext cx="6145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https://habr.com/ru/all/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790C7-07E1-4D0C-82D7-D3904FE7B911}"/>
              </a:ext>
            </a:extLst>
          </p:cNvPr>
          <p:cNvSpPr txBox="1"/>
          <p:nvPr/>
        </p:nvSpPr>
        <p:spPr>
          <a:xfrm>
            <a:off x="1789346" y="4170579"/>
            <a:ext cx="8771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ML </a:t>
            </a:r>
            <a:r>
              <a:rPr lang="ru-RU" dirty="0">
                <a:solidFill>
                  <a:schemeClr val="bg1"/>
                </a:solidFill>
              </a:rPr>
              <a:t>в целом(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>	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https://towardsdatascience.com/22-habits-to-become-a-better-data-scientist-in-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2022-25b5747e2b57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429883-0337-4BB5-81DC-3D11630C9DF2}"/>
              </a:ext>
            </a:extLst>
          </p:cNvPr>
          <p:cNvSpPr txBox="1"/>
          <p:nvPr/>
        </p:nvSpPr>
        <p:spPr>
          <a:xfrm>
            <a:off x="1758636" y="5066935"/>
            <a:ext cx="90332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про различные </a:t>
            </a:r>
            <a:r>
              <a:rPr lang="ru-RU" dirty="0" err="1">
                <a:solidFill>
                  <a:schemeClr val="bg1"/>
                </a:solidFill>
              </a:rPr>
              <a:t>Энкодинги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https://towardsdatascience.com/beyond-one-hot-17-ways-of-transforming-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categorical-features-into-numeric-features-57f54f199ea4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про сравнение стандартного подхода и подхода с </a:t>
            </a:r>
            <a:r>
              <a:rPr lang="ru-RU" dirty="0" err="1">
                <a:solidFill>
                  <a:schemeClr val="bg1"/>
                </a:solidFill>
              </a:rPr>
              <a:t>Pipeline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https://towardsdatascience.com/from-ml-model-to-ml-pipeline-9f95c32c6512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1A91F-3F25-41FF-A33E-1F8FE5EE2867}"/>
              </a:ext>
            </a:extLst>
          </p:cNvPr>
          <p:cNvSpPr txBox="1"/>
          <p:nvPr/>
        </p:nvSpPr>
        <p:spPr>
          <a:xfrm>
            <a:off x="1726996" y="2300603"/>
            <a:ext cx="6229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про очистку данных с целью экономии места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https://habr.com/ru/amp/post/664102/</a:t>
            </a:r>
          </a:p>
          <a:p>
            <a:r>
              <a:rPr lang="ru-RU" dirty="0">
                <a:solidFill>
                  <a:schemeClr val="bg1"/>
                </a:solidFill>
              </a:rPr>
              <a:t>- про предварительную обработку в целом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</p:spTree>
    <p:extLst>
      <p:ext uri="{BB962C8B-B14F-4D97-AF65-F5344CB8AC3E}">
        <p14:creationId xmlns:p14="http://schemas.microsoft.com/office/powerpoint/2010/main" val="2660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9087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6744072" y="1340768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7536160" y="184482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503368" y="2564904"/>
            <a:ext cx="56886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780928"/>
            <a:ext cx="623710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  <p:bldP spid="29" grpId="0"/>
      <p:bldP spid="30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82254" y="6288580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623392" y="1772816"/>
            <a:ext cx="1109319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признаков, число пропущенных значений в которых превышает 90%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или в целом много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объектов из таблицы, для которых неизвестно значение целевой переменной (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Перевод меток в целевом столбце из строкового формата в целочисленный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Устранение отступов в строковых объектах в признаках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Корректировка 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</p:spTree>
    <p:extLst>
      <p:ext uri="{BB962C8B-B14F-4D97-AF65-F5344CB8AC3E}">
        <p14:creationId xmlns:p14="http://schemas.microsoft.com/office/powerpoint/2010/main" val="29401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772816"/>
            <a:ext cx="5731395" cy="2448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772816"/>
            <a:ext cx="5536509" cy="23788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5360" y="4293096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465313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5360" y="5013176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600056" y="501317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5373216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39416" y="5733256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07368" y="602128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3863752" y="6309320"/>
            <a:ext cx="9865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6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6" grpId="0"/>
      <p:bldP spid="7" grpId="0"/>
      <p:bldP spid="9" grpId="0"/>
      <p:bldP spid="11" grpId="0"/>
      <p:bldP spid="26" grpId="0"/>
      <p:bldP spid="27" grpId="0"/>
      <p:bldP spid="28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8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16149</TotalTime>
  <Words>3303</Words>
  <Application>Microsoft Office PowerPoint</Application>
  <PresentationFormat>Широкоэкранный</PresentationFormat>
  <Paragraphs>795</Paragraphs>
  <Slides>58</Slides>
  <Notes>57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71" baseType="lpstr"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Лучший Взгляд на Машинное Обучение</vt:lpstr>
      <vt:lpstr>Презентация PowerPoint</vt:lpstr>
      <vt:lpstr>Презентация PowerPoint</vt:lpstr>
      <vt:lpstr>Ознакомьтесь с данными</vt:lpstr>
      <vt:lpstr>Про «чистку» данных</vt:lpstr>
      <vt:lpstr>Про «чистку» данных</vt:lpstr>
      <vt:lpstr>Презентация PowerPoint</vt:lpstr>
      <vt:lpstr>Пропуски (ранее)</vt:lpstr>
      <vt:lpstr>НО</vt:lpstr>
      <vt:lpstr>Презентация PowerPoint</vt:lpstr>
      <vt:lpstr>Ознакомьтесь с данными</vt:lpstr>
      <vt:lpstr>Ознакомьтесь с данными</vt:lpstr>
      <vt:lpstr>Ознакомьтесь с данными</vt:lpstr>
      <vt:lpstr>Презентация PowerPoint</vt:lpstr>
      <vt:lpstr>Презентация PowerPoint</vt:lpstr>
      <vt:lpstr>Метрические Модели</vt:lpstr>
      <vt:lpstr>Вероятностные Модели</vt:lpstr>
      <vt:lpstr>Метод Опорных Векторов</vt:lpstr>
      <vt:lpstr>Деревья и Ансамбли</vt:lpstr>
      <vt:lpstr>Презентация PowerPoint</vt:lpstr>
      <vt:lpstr>Обучение Модели</vt:lpstr>
      <vt:lpstr>Презентация PowerPoint</vt:lpstr>
      <vt:lpstr>Предобработка в общем случае</vt:lpstr>
      <vt:lpstr>Стандартизация</vt:lpstr>
      <vt:lpstr>Нормализация</vt:lpstr>
      <vt:lpstr>Анализ Выбросов</vt:lpstr>
      <vt:lpstr>Степенное Преобразование</vt:lpstr>
      <vt:lpstr>Методы Которым Нужна предобработка</vt:lpstr>
      <vt:lpstr>Методы для которых Предобработка Рекомендуется</vt:lpstr>
      <vt:lpstr>Методы которые Могут работать и Без Предобработки</vt:lpstr>
      <vt:lpstr>Последние слова о Предобработке</vt:lpstr>
      <vt:lpstr>Уменьшение размерности как Предобработка</vt:lpstr>
      <vt:lpstr>Уменьшение размерности t-SNE</vt:lpstr>
      <vt:lpstr>One-hot Encoding</vt:lpstr>
      <vt:lpstr>Обучение Модели</vt:lpstr>
      <vt:lpstr>Презентация PowerPoint</vt:lpstr>
      <vt:lpstr>Про Конструирование Признаков</vt:lpstr>
      <vt:lpstr>Презентация PowerPoint</vt:lpstr>
      <vt:lpstr>Линейная регрессия</vt:lpstr>
      <vt:lpstr>Метрики Классификации</vt:lpstr>
      <vt:lpstr>Презентация PowerPoint</vt:lpstr>
      <vt:lpstr>Оценка Модели</vt:lpstr>
      <vt:lpstr>Презентация PowerPoint</vt:lpstr>
      <vt:lpstr> Модель</vt:lpstr>
      <vt:lpstr> Сетка Параметров</vt:lpstr>
      <vt:lpstr>Рандомизированный Поиск</vt:lpstr>
      <vt:lpstr>Презентация PowerPoint</vt:lpstr>
      <vt:lpstr>Настройка Модели</vt:lpstr>
      <vt:lpstr>Настройка Модели</vt:lpstr>
      <vt:lpstr>Отбор Значимых признаков</vt:lpstr>
      <vt:lpstr>Презентация PowerPoint</vt:lpstr>
      <vt:lpstr>Анализ Модели</vt:lpstr>
      <vt:lpstr>Анализ Модели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698</cp:revision>
  <dcterms:created xsi:type="dcterms:W3CDTF">2019-05-20T04:53:11Z</dcterms:created>
  <dcterms:modified xsi:type="dcterms:W3CDTF">2022-10-31T12:50:15Z</dcterms:modified>
</cp:coreProperties>
</file>